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71" r:id="rId4"/>
    <p:sldId id="272" r:id="rId5"/>
    <p:sldId id="276" r:id="rId6"/>
    <p:sldId id="281" r:id="rId7"/>
    <p:sldId id="282" r:id="rId8"/>
    <p:sldId id="277" r:id="rId9"/>
    <p:sldId id="273" r:id="rId10"/>
    <p:sldId id="274" r:id="rId11"/>
    <p:sldId id="278" r:id="rId12"/>
    <p:sldId id="279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AB0520"/>
    <a:srgbClr val="786A68"/>
    <a:srgbClr val="6F868D"/>
    <a:srgbClr val="333333"/>
    <a:srgbClr val="C8D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1EE2A-400B-44E8-80B6-CD3AFD545395}" v="186" dt="2024-04-04T22:45:51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6327" autoAdjust="0"/>
  </p:normalViewPr>
  <p:slideViewPr>
    <p:cSldViewPr snapToGrid="0" snapToObjects="1">
      <p:cViewPr varScale="1">
        <p:scale>
          <a:sx n="110" d="100"/>
          <a:sy n="110" d="100"/>
        </p:scale>
        <p:origin x="10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99F20A-4066-4302-8304-3710A9501203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9C2D979-22F1-4BF5-8615-0146E8C1C8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Set up the wireless telemetry system</a:t>
          </a:r>
        </a:p>
      </dgm:t>
    </dgm:pt>
    <dgm:pt modelId="{AE739865-B18C-4F60-86BF-759FEE633C46}" type="parTrans" cxnId="{C234FE25-8CB0-48BF-8E64-63EA5193AA68}">
      <dgm:prSet/>
      <dgm:spPr/>
      <dgm:t>
        <a:bodyPr/>
        <a:lstStyle/>
        <a:p>
          <a:endParaRPr lang="en-US"/>
        </a:p>
      </dgm:t>
    </dgm:pt>
    <dgm:pt modelId="{8217B466-1BC2-4B2D-A66E-AC853F7010B8}" type="sibTrans" cxnId="{C234FE25-8CB0-48BF-8E64-63EA5193AA68}">
      <dgm:prSet/>
      <dgm:spPr/>
      <dgm:t>
        <a:bodyPr/>
        <a:lstStyle/>
        <a:p>
          <a:endParaRPr lang="en-US"/>
        </a:p>
      </dgm:t>
    </dgm:pt>
    <dgm:pt modelId="{A1B266E6-90CF-4591-AD69-6FCFD963BD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2. Measure the strain data while walking on treadmill</a:t>
          </a:r>
        </a:p>
      </dgm:t>
    </dgm:pt>
    <dgm:pt modelId="{7F6F9222-1293-4854-9B31-15AC32E2F4B9}" type="parTrans" cxnId="{571F46F5-7AA0-4C8D-8332-C79945BDE1B6}">
      <dgm:prSet/>
      <dgm:spPr/>
      <dgm:t>
        <a:bodyPr/>
        <a:lstStyle/>
        <a:p>
          <a:endParaRPr lang="en-US"/>
        </a:p>
      </dgm:t>
    </dgm:pt>
    <dgm:pt modelId="{04D973F4-6E36-4512-BE49-07C068BD8707}" type="sibTrans" cxnId="{571F46F5-7AA0-4C8D-8332-C79945BDE1B6}">
      <dgm:prSet/>
      <dgm:spPr/>
      <dgm:t>
        <a:bodyPr/>
        <a:lstStyle/>
        <a:p>
          <a:endParaRPr lang="en-US"/>
        </a:p>
      </dgm:t>
    </dgm:pt>
    <dgm:pt modelId="{BF8442AC-4C08-4C1D-BD8A-CE00B34E8C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3. Measure the strain and load as the sheep rocks</a:t>
          </a:r>
        </a:p>
      </dgm:t>
    </dgm:pt>
    <dgm:pt modelId="{181223A7-90E7-4623-997F-2D18DC25AADE}" type="parTrans" cxnId="{1592CE54-9C1A-4BFE-8826-1BD31E1BC8A0}">
      <dgm:prSet/>
      <dgm:spPr/>
      <dgm:t>
        <a:bodyPr/>
        <a:lstStyle/>
        <a:p>
          <a:endParaRPr lang="en-US"/>
        </a:p>
      </dgm:t>
    </dgm:pt>
    <dgm:pt modelId="{B7388E11-E8EE-4F15-A884-ED8B0506DA7D}" type="sibTrans" cxnId="{1592CE54-9C1A-4BFE-8826-1BD31E1BC8A0}">
      <dgm:prSet/>
      <dgm:spPr/>
      <dgm:t>
        <a:bodyPr/>
        <a:lstStyle/>
        <a:p>
          <a:endParaRPr lang="en-US"/>
        </a:p>
      </dgm:t>
    </dgm:pt>
    <dgm:pt modelId="{8322CBC1-5461-457E-BA12-59499503A3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4.  Use the strain and load data to find the </a:t>
          </a:r>
          <a:r>
            <a:rPr lang="en-US" u="sng" dirty="0"/>
            <a:t>stress</a:t>
          </a:r>
          <a:endParaRPr lang="en-US" u="sng" baseline="0" dirty="0"/>
        </a:p>
      </dgm:t>
    </dgm:pt>
    <dgm:pt modelId="{6CBFC59C-8272-4952-9B3C-CCE290444233}" type="parTrans" cxnId="{7744BF59-7A6E-42A8-998D-A0B6D36B4C70}">
      <dgm:prSet/>
      <dgm:spPr/>
      <dgm:t>
        <a:bodyPr/>
        <a:lstStyle/>
        <a:p>
          <a:endParaRPr lang="en-US"/>
        </a:p>
      </dgm:t>
    </dgm:pt>
    <dgm:pt modelId="{34D8C2F6-01C2-4841-80B2-29CB8D84F88B}" type="sibTrans" cxnId="{7744BF59-7A6E-42A8-998D-A0B6D36B4C70}">
      <dgm:prSet/>
      <dgm:spPr/>
      <dgm:t>
        <a:bodyPr/>
        <a:lstStyle/>
        <a:p>
          <a:endParaRPr lang="en-US"/>
        </a:p>
      </dgm:t>
    </dgm:pt>
    <dgm:pt modelId="{3C0836FA-197D-40BF-B8CC-431193AA8254}" type="pres">
      <dgm:prSet presAssocID="{C999F20A-4066-4302-8304-3710A9501203}" presName="outerComposite" presStyleCnt="0">
        <dgm:presLayoutVars>
          <dgm:chMax val="5"/>
          <dgm:dir/>
          <dgm:resizeHandles val="exact"/>
        </dgm:presLayoutVars>
      </dgm:prSet>
      <dgm:spPr/>
    </dgm:pt>
    <dgm:pt modelId="{02E9C805-09EA-479E-AAE5-92401D3554AC}" type="pres">
      <dgm:prSet presAssocID="{C999F20A-4066-4302-8304-3710A9501203}" presName="dummyMaxCanvas" presStyleCnt="0">
        <dgm:presLayoutVars/>
      </dgm:prSet>
      <dgm:spPr/>
    </dgm:pt>
    <dgm:pt modelId="{4F7FA78A-F182-4BEF-936C-3AF7ADC9A7EF}" type="pres">
      <dgm:prSet presAssocID="{C999F20A-4066-4302-8304-3710A9501203}" presName="FourNodes_1" presStyleLbl="node1" presStyleIdx="0" presStyleCnt="4">
        <dgm:presLayoutVars>
          <dgm:bulletEnabled val="1"/>
        </dgm:presLayoutVars>
      </dgm:prSet>
      <dgm:spPr/>
    </dgm:pt>
    <dgm:pt modelId="{46BB1D6A-7D44-4CB4-B428-34F4116CEAB9}" type="pres">
      <dgm:prSet presAssocID="{C999F20A-4066-4302-8304-3710A9501203}" presName="FourNodes_2" presStyleLbl="node1" presStyleIdx="1" presStyleCnt="4">
        <dgm:presLayoutVars>
          <dgm:bulletEnabled val="1"/>
        </dgm:presLayoutVars>
      </dgm:prSet>
      <dgm:spPr/>
    </dgm:pt>
    <dgm:pt modelId="{294FF0A8-0E68-4353-B9D5-E0990B400F30}" type="pres">
      <dgm:prSet presAssocID="{C999F20A-4066-4302-8304-3710A9501203}" presName="FourNodes_3" presStyleLbl="node1" presStyleIdx="2" presStyleCnt="4">
        <dgm:presLayoutVars>
          <dgm:bulletEnabled val="1"/>
        </dgm:presLayoutVars>
      </dgm:prSet>
      <dgm:spPr/>
    </dgm:pt>
    <dgm:pt modelId="{7048F999-D321-4292-8D8D-97B9E6132B8F}" type="pres">
      <dgm:prSet presAssocID="{C999F20A-4066-4302-8304-3710A9501203}" presName="FourNodes_4" presStyleLbl="node1" presStyleIdx="3" presStyleCnt="4">
        <dgm:presLayoutVars>
          <dgm:bulletEnabled val="1"/>
        </dgm:presLayoutVars>
      </dgm:prSet>
      <dgm:spPr/>
    </dgm:pt>
    <dgm:pt modelId="{E658E749-9182-4298-B991-5DB6DD31313C}" type="pres">
      <dgm:prSet presAssocID="{C999F20A-4066-4302-8304-3710A9501203}" presName="FourConn_1-2" presStyleLbl="fgAccFollowNode1" presStyleIdx="0" presStyleCnt="3">
        <dgm:presLayoutVars>
          <dgm:bulletEnabled val="1"/>
        </dgm:presLayoutVars>
      </dgm:prSet>
      <dgm:spPr/>
    </dgm:pt>
    <dgm:pt modelId="{93AD52F7-B056-454E-8624-F31F1F42504F}" type="pres">
      <dgm:prSet presAssocID="{C999F20A-4066-4302-8304-3710A9501203}" presName="FourConn_2-3" presStyleLbl="fgAccFollowNode1" presStyleIdx="1" presStyleCnt="3">
        <dgm:presLayoutVars>
          <dgm:bulletEnabled val="1"/>
        </dgm:presLayoutVars>
      </dgm:prSet>
      <dgm:spPr/>
    </dgm:pt>
    <dgm:pt modelId="{0B0C832F-6F06-4F05-96B8-C26DBAB31FFC}" type="pres">
      <dgm:prSet presAssocID="{C999F20A-4066-4302-8304-3710A9501203}" presName="FourConn_3-4" presStyleLbl="fgAccFollowNode1" presStyleIdx="2" presStyleCnt="3">
        <dgm:presLayoutVars>
          <dgm:bulletEnabled val="1"/>
        </dgm:presLayoutVars>
      </dgm:prSet>
      <dgm:spPr/>
    </dgm:pt>
    <dgm:pt modelId="{09BC96CB-BCB5-4FC8-97C8-579E1B2E7CD2}" type="pres">
      <dgm:prSet presAssocID="{C999F20A-4066-4302-8304-3710A9501203}" presName="FourNodes_1_text" presStyleLbl="node1" presStyleIdx="3" presStyleCnt="4">
        <dgm:presLayoutVars>
          <dgm:bulletEnabled val="1"/>
        </dgm:presLayoutVars>
      </dgm:prSet>
      <dgm:spPr/>
    </dgm:pt>
    <dgm:pt modelId="{78994DA9-EFD3-4B3D-BA9C-A9D239819AE6}" type="pres">
      <dgm:prSet presAssocID="{C999F20A-4066-4302-8304-3710A9501203}" presName="FourNodes_2_text" presStyleLbl="node1" presStyleIdx="3" presStyleCnt="4">
        <dgm:presLayoutVars>
          <dgm:bulletEnabled val="1"/>
        </dgm:presLayoutVars>
      </dgm:prSet>
      <dgm:spPr/>
    </dgm:pt>
    <dgm:pt modelId="{709D0C50-E685-4DA6-B368-D4A6BFDE5097}" type="pres">
      <dgm:prSet presAssocID="{C999F20A-4066-4302-8304-3710A9501203}" presName="FourNodes_3_text" presStyleLbl="node1" presStyleIdx="3" presStyleCnt="4">
        <dgm:presLayoutVars>
          <dgm:bulletEnabled val="1"/>
        </dgm:presLayoutVars>
      </dgm:prSet>
      <dgm:spPr/>
    </dgm:pt>
    <dgm:pt modelId="{B4BEF8F6-FEFA-4E0D-A0FD-D9DE5B4D5BDE}" type="pres">
      <dgm:prSet presAssocID="{C999F20A-4066-4302-8304-3710A950120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576240E-2B43-4949-8C55-889A580D0D5C}" type="presOf" srcId="{04D973F4-6E36-4512-BE49-07C068BD8707}" destId="{93AD52F7-B056-454E-8624-F31F1F42504F}" srcOrd="0" destOrd="0" presId="urn:microsoft.com/office/officeart/2005/8/layout/vProcess5"/>
    <dgm:cxn modelId="{C234FE25-8CB0-48BF-8E64-63EA5193AA68}" srcId="{C999F20A-4066-4302-8304-3710A9501203}" destId="{49C2D979-22F1-4BF5-8615-0146E8C1C83D}" srcOrd="0" destOrd="0" parTransId="{AE739865-B18C-4F60-86BF-759FEE633C46}" sibTransId="{8217B466-1BC2-4B2D-A66E-AC853F7010B8}"/>
    <dgm:cxn modelId="{13A64734-691E-48A7-8D0D-69DAF9A47D3E}" type="presOf" srcId="{C999F20A-4066-4302-8304-3710A9501203}" destId="{3C0836FA-197D-40BF-B8CC-431193AA8254}" srcOrd="0" destOrd="0" presId="urn:microsoft.com/office/officeart/2005/8/layout/vProcess5"/>
    <dgm:cxn modelId="{4C70CF3B-7DBD-4B29-90E7-F5F73867BE6E}" type="presOf" srcId="{B7388E11-E8EE-4F15-A884-ED8B0506DA7D}" destId="{0B0C832F-6F06-4F05-96B8-C26DBAB31FFC}" srcOrd="0" destOrd="0" presId="urn:microsoft.com/office/officeart/2005/8/layout/vProcess5"/>
    <dgm:cxn modelId="{44621963-B02C-4702-808B-1707C271A0B7}" type="presOf" srcId="{BF8442AC-4C08-4C1D-BD8A-CE00B34E8C22}" destId="{294FF0A8-0E68-4353-B9D5-E0990B400F30}" srcOrd="0" destOrd="0" presId="urn:microsoft.com/office/officeart/2005/8/layout/vProcess5"/>
    <dgm:cxn modelId="{1592CE54-9C1A-4BFE-8826-1BD31E1BC8A0}" srcId="{C999F20A-4066-4302-8304-3710A9501203}" destId="{BF8442AC-4C08-4C1D-BD8A-CE00B34E8C22}" srcOrd="2" destOrd="0" parTransId="{181223A7-90E7-4623-997F-2D18DC25AADE}" sibTransId="{B7388E11-E8EE-4F15-A884-ED8B0506DA7D}"/>
    <dgm:cxn modelId="{7744BF59-7A6E-42A8-998D-A0B6D36B4C70}" srcId="{C999F20A-4066-4302-8304-3710A9501203}" destId="{8322CBC1-5461-457E-BA12-59499503A39D}" srcOrd="3" destOrd="0" parTransId="{6CBFC59C-8272-4952-9B3C-CCE290444233}" sibTransId="{34D8C2F6-01C2-4841-80B2-29CB8D84F88B}"/>
    <dgm:cxn modelId="{FBAD7898-0424-4490-BFA4-440B0A0DF8CD}" type="presOf" srcId="{A1B266E6-90CF-4591-AD69-6FCFD963BD6A}" destId="{46BB1D6A-7D44-4CB4-B428-34F4116CEAB9}" srcOrd="0" destOrd="0" presId="urn:microsoft.com/office/officeart/2005/8/layout/vProcess5"/>
    <dgm:cxn modelId="{AEC4BDAE-B817-45B2-8973-3CCB02A91E1D}" type="presOf" srcId="{8322CBC1-5461-457E-BA12-59499503A39D}" destId="{B4BEF8F6-FEFA-4E0D-A0FD-D9DE5B4D5BDE}" srcOrd="1" destOrd="0" presId="urn:microsoft.com/office/officeart/2005/8/layout/vProcess5"/>
    <dgm:cxn modelId="{B77F45CA-E0F5-4152-9CED-F2EF5968C556}" type="presOf" srcId="{BF8442AC-4C08-4C1D-BD8A-CE00B34E8C22}" destId="{709D0C50-E685-4DA6-B368-D4A6BFDE5097}" srcOrd="1" destOrd="0" presId="urn:microsoft.com/office/officeart/2005/8/layout/vProcess5"/>
    <dgm:cxn modelId="{CF7E7AD0-9BC3-4B2E-811D-02D6315D6EAC}" type="presOf" srcId="{49C2D979-22F1-4BF5-8615-0146E8C1C83D}" destId="{4F7FA78A-F182-4BEF-936C-3AF7ADC9A7EF}" srcOrd="0" destOrd="0" presId="urn:microsoft.com/office/officeart/2005/8/layout/vProcess5"/>
    <dgm:cxn modelId="{31A260D1-3191-4232-AF9A-412924ADCD4F}" type="presOf" srcId="{49C2D979-22F1-4BF5-8615-0146E8C1C83D}" destId="{09BC96CB-BCB5-4FC8-97C8-579E1B2E7CD2}" srcOrd="1" destOrd="0" presId="urn:microsoft.com/office/officeart/2005/8/layout/vProcess5"/>
    <dgm:cxn modelId="{BE3D35E0-B449-4687-AC89-EF568E5E1F75}" type="presOf" srcId="{A1B266E6-90CF-4591-AD69-6FCFD963BD6A}" destId="{78994DA9-EFD3-4B3D-BA9C-A9D239819AE6}" srcOrd="1" destOrd="0" presId="urn:microsoft.com/office/officeart/2005/8/layout/vProcess5"/>
    <dgm:cxn modelId="{571F46F5-7AA0-4C8D-8332-C79945BDE1B6}" srcId="{C999F20A-4066-4302-8304-3710A9501203}" destId="{A1B266E6-90CF-4591-AD69-6FCFD963BD6A}" srcOrd="1" destOrd="0" parTransId="{7F6F9222-1293-4854-9B31-15AC32E2F4B9}" sibTransId="{04D973F4-6E36-4512-BE49-07C068BD8707}"/>
    <dgm:cxn modelId="{E6A28EFB-2426-4476-A3C0-29504169F258}" type="presOf" srcId="{8322CBC1-5461-457E-BA12-59499503A39D}" destId="{7048F999-D321-4292-8D8D-97B9E6132B8F}" srcOrd="0" destOrd="0" presId="urn:microsoft.com/office/officeart/2005/8/layout/vProcess5"/>
    <dgm:cxn modelId="{8C3B96FF-E83E-4D08-BDC4-34F7D2EB676B}" type="presOf" srcId="{8217B466-1BC2-4B2D-A66E-AC853F7010B8}" destId="{E658E749-9182-4298-B991-5DB6DD31313C}" srcOrd="0" destOrd="0" presId="urn:microsoft.com/office/officeart/2005/8/layout/vProcess5"/>
    <dgm:cxn modelId="{488A3FC6-4486-4EE1-B82E-A02B7B26E5EA}" type="presParOf" srcId="{3C0836FA-197D-40BF-B8CC-431193AA8254}" destId="{02E9C805-09EA-479E-AAE5-92401D3554AC}" srcOrd="0" destOrd="0" presId="urn:microsoft.com/office/officeart/2005/8/layout/vProcess5"/>
    <dgm:cxn modelId="{0A432A69-1AE9-4E9F-9FC4-37F23F2FA065}" type="presParOf" srcId="{3C0836FA-197D-40BF-B8CC-431193AA8254}" destId="{4F7FA78A-F182-4BEF-936C-3AF7ADC9A7EF}" srcOrd="1" destOrd="0" presId="urn:microsoft.com/office/officeart/2005/8/layout/vProcess5"/>
    <dgm:cxn modelId="{9A2891A7-0FAF-46B6-BAFD-F2C94A5CF2F3}" type="presParOf" srcId="{3C0836FA-197D-40BF-B8CC-431193AA8254}" destId="{46BB1D6A-7D44-4CB4-B428-34F4116CEAB9}" srcOrd="2" destOrd="0" presId="urn:microsoft.com/office/officeart/2005/8/layout/vProcess5"/>
    <dgm:cxn modelId="{39458F7C-BF22-44DD-B6C0-65B2F955B990}" type="presParOf" srcId="{3C0836FA-197D-40BF-B8CC-431193AA8254}" destId="{294FF0A8-0E68-4353-B9D5-E0990B400F30}" srcOrd="3" destOrd="0" presId="urn:microsoft.com/office/officeart/2005/8/layout/vProcess5"/>
    <dgm:cxn modelId="{D6B196C3-C90A-4265-BD52-2435DBCC39C1}" type="presParOf" srcId="{3C0836FA-197D-40BF-B8CC-431193AA8254}" destId="{7048F999-D321-4292-8D8D-97B9E6132B8F}" srcOrd="4" destOrd="0" presId="urn:microsoft.com/office/officeart/2005/8/layout/vProcess5"/>
    <dgm:cxn modelId="{A663735C-2E68-42CC-B5C1-FFD63DEE1733}" type="presParOf" srcId="{3C0836FA-197D-40BF-B8CC-431193AA8254}" destId="{E658E749-9182-4298-B991-5DB6DD31313C}" srcOrd="5" destOrd="0" presId="urn:microsoft.com/office/officeart/2005/8/layout/vProcess5"/>
    <dgm:cxn modelId="{59C6D393-E3F6-4F37-BF92-F5D51DDCE8E6}" type="presParOf" srcId="{3C0836FA-197D-40BF-B8CC-431193AA8254}" destId="{93AD52F7-B056-454E-8624-F31F1F42504F}" srcOrd="6" destOrd="0" presId="urn:microsoft.com/office/officeart/2005/8/layout/vProcess5"/>
    <dgm:cxn modelId="{B03B94D7-71E1-4F1D-9CA4-7A1B56D13D0C}" type="presParOf" srcId="{3C0836FA-197D-40BF-B8CC-431193AA8254}" destId="{0B0C832F-6F06-4F05-96B8-C26DBAB31FFC}" srcOrd="7" destOrd="0" presId="urn:microsoft.com/office/officeart/2005/8/layout/vProcess5"/>
    <dgm:cxn modelId="{26FB12A3-32FC-40C7-A458-1DEACB0B0763}" type="presParOf" srcId="{3C0836FA-197D-40BF-B8CC-431193AA8254}" destId="{09BC96CB-BCB5-4FC8-97C8-579E1B2E7CD2}" srcOrd="8" destOrd="0" presId="urn:microsoft.com/office/officeart/2005/8/layout/vProcess5"/>
    <dgm:cxn modelId="{06EDD451-122B-4CC6-A018-71E85673D92A}" type="presParOf" srcId="{3C0836FA-197D-40BF-B8CC-431193AA8254}" destId="{78994DA9-EFD3-4B3D-BA9C-A9D239819AE6}" srcOrd="9" destOrd="0" presId="urn:microsoft.com/office/officeart/2005/8/layout/vProcess5"/>
    <dgm:cxn modelId="{87FA70FC-5462-461E-9587-43538D18F694}" type="presParOf" srcId="{3C0836FA-197D-40BF-B8CC-431193AA8254}" destId="{709D0C50-E685-4DA6-B368-D4A6BFDE5097}" srcOrd="10" destOrd="0" presId="urn:microsoft.com/office/officeart/2005/8/layout/vProcess5"/>
    <dgm:cxn modelId="{C033B659-068B-40E6-84B7-BF56D82D2A10}" type="presParOf" srcId="{3C0836FA-197D-40BF-B8CC-431193AA8254}" destId="{B4BEF8F6-FEFA-4E0D-A0FD-D9DE5B4D5BD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FA78A-F182-4BEF-936C-3AF7ADC9A7EF}">
      <dsp:nvSpPr>
        <dsp:cNvPr id="0" name=""/>
        <dsp:cNvSpPr/>
      </dsp:nvSpPr>
      <dsp:spPr>
        <a:xfrm>
          <a:off x="0" y="0"/>
          <a:ext cx="6754119" cy="7629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 Set up the wireless telemetry system</a:t>
          </a:r>
        </a:p>
      </dsp:txBody>
      <dsp:txXfrm>
        <a:off x="22346" y="22346"/>
        <a:ext cx="5866362" cy="718262"/>
      </dsp:txXfrm>
    </dsp:sp>
    <dsp:sp modelId="{46BB1D6A-7D44-4CB4-B428-34F4116CEAB9}">
      <dsp:nvSpPr>
        <dsp:cNvPr id="0" name=""/>
        <dsp:cNvSpPr/>
      </dsp:nvSpPr>
      <dsp:spPr>
        <a:xfrm>
          <a:off x="565657" y="901673"/>
          <a:ext cx="6754119" cy="7629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Measure the strain data while walking on treadmill</a:t>
          </a:r>
        </a:p>
      </dsp:txBody>
      <dsp:txXfrm>
        <a:off x="588003" y="924019"/>
        <a:ext cx="5647849" cy="718262"/>
      </dsp:txXfrm>
    </dsp:sp>
    <dsp:sp modelId="{294FF0A8-0E68-4353-B9D5-E0990B400F30}">
      <dsp:nvSpPr>
        <dsp:cNvPr id="0" name=""/>
        <dsp:cNvSpPr/>
      </dsp:nvSpPr>
      <dsp:spPr>
        <a:xfrm>
          <a:off x="1122872" y="1803347"/>
          <a:ext cx="6754119" cy="7629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Measure the strain and load as the sheep rocks</a:t>
          </a:r>
        </a:p>
      </dsp:txBody>
      <dsp:txXfrm>
        <a:off x="1145218" y="1825693"/>
        <a:ext cx="5656291" cy="718262"/>
      </dsp:txXfrm>
    </dsp:sp>
    <dsp:sp modelId="{7048F999-D321-4292-8D8D-97B9E6132B8F}">
      <dsp:nvSpPr>
        <dsp:cNvPr id="0" name=""/>
        <dsp:cNvSpPr/>
      </dsp:nvSpPr>
      <dsp:spPr>
        <a:xfrm>
          <a:off x="1688529" y="2705021"/>
          <a:ext cx="6754119" cy="7629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 Use the strain and load data to find the </a:t>
          </a:r>
          <a:r>
            <a:rPr lang="en-US" sz="2000" u="sng" kern="1200" dirty="0"/>
            <a:t>stress</a:t>
          </a:r>
          <a:endParaRPr lang="en-US" sz="2000" u="sng" kern="1200" baseline="0" dirty="0"/>
        </a:p>
      </dsp:txBody>
      <dsp:txXfrm>
        <a:off x="1710875" y="2727367"/>
        <a:ext cx="5647849" cy="718262"/>
      </dsp:txXfrm>
    </dsp:sp>
    <dsp:sp modelId="{E658E749-9182-4298-B991-5DB6DD31313C}">
      <dsp:nvSpPr>
        <dsp:cNvPr id="0" name=""/>
        <dsp:cNvSpPr/>
      </dsp:nvSpPr>
      <dsp:spPr>
        <a:xfrm>
          <a:off x="6258198" y="584353"/>
          <a:ext cx="495920" cy="49592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369780" y="584353"/>
        <a:ext cx="272756" cy="373180"/>
      </dsp:txXfrm>
    </dsp:sp>
    <dsp:sp modelId="{93AD52F7-B056-454E-8624-F31F1F42504F}">
      <dsp:nvSpPr>
        <dsp:cNvPr id="0" name=""/>
        <dsp:cNvSpPr/>
      </dsp:nvSpPr>
      <dsp:spPr>
        <a:xfrm>
          <a:off x="6823856" y="1486027"/>
          <a:ext cx="495920" cy="49592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935438" y="1486027"/>
        <a:ext cx="272756" cy="373180"/>
      </dsp:txXfrm>
    </dsp:sp>
    <dsp:sp modelId="{0B0C832F-6F06-4F05-96B8-C26DBAB31FFC}">
      <dsp:nvSpPr>
        <dsp:cNvPr id="0" name=""/>
        <dsp:cNvSpPr/>
      </dsp:nvSpPr>
      <dsp:spPr>
        <a:xfrm>
          <a:off x="7381070" y="2387701"/>
          <a:ext cx="495920" cy="49592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492652" y="2387701"/>
        <a:ext cx="272756" cy="373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60F88-7556-46DB-A8BC-0ECBE42E85E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88AB-ED73-4A3F-A02F-300BAE36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52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792939"/>
            <a:ext cx="7772400" cy="685070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36338" y="1103313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717177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1434353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814294"/>
            <a:ext cx="7772400" cy="84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79135" y="903941"/>
            <a:ext cx="7772400" cy="774607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unireldata:Shared:_UR_CLIENTS:OUR:2014:OUR140527_DE_BrandArchitecture:MASTER LOGOS:CENG_140611_DE_BrandArchitecture_Folder:UA_CENG_logo lock up:DIGITAL:PNG:Full Color:UA_CENG_RGB_Primary.pn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6" y="1216349"/>
            <a:ext cx="3571691" cy="5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unireldata:Shared:_UR_CLIENTS:OUR:2014:OUR140527_DE_BrandArchitecture:MASTER LOGOS:CENG_140611_DE_BrandArchitecture_Folder:UA_CENG_logo lock up:DIGITAL:PNG:Full Color:UA_CENG_RGB_Alt.pn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6" y="2240987"/>
            <a:ext cx="3562786" cy="56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unireldata:Shared:_UR_CLIENTS:OUR:2014:OUR140527_DE_BrandArchitecture:MASTER LOGOS:CENG_140611_DE_BrandArchitecture_Folder:UA_CENG_logo lock up:DIGITAL:PNG:Full Color:UA_CENG_RGB_Promo.png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2" y="3474024"/>
            <a:ext cx="3571685" cy="61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unireldata:Shared:_UR_CLIENTS:OUR:2014:OUR140527_DE_BrandArchitecture:MASTER LOGOS:CENG_140611_DE_BrandArchitecture_Folder:UA_CENG_logo lock up:DIGITAL:PNG:Full Color:UA_CENG_RGB_Limited.png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6" y="4690388"/>
            <a:ext cx="3266794" cy="3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4557058" y="791882"/>
            <a:ext cx="4586941" cy="531905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9" name="Picture 8" descr="unireldata:Shared:_UR_CLIENTS:OUR:2014:OUR140527_DE_BrandArchitecture:MASTER LOGOS:CENG_140611_DE_BrandArchitecture_Folder:UA_CENG_logo lock up:DIGITAL:PNG:Reverse:UA_CENG_RGB_Alt_reverse.png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2240986"/>
            <a:ext cx="3571688" cy="56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ireldata:Shared:_UR_CLIENTS:OUR:2014:OUR140527_DE_BrandArchitecture:MASTER LOGOS:CENG_140611_DE_BrandArchitecture_Folder:UA_CENG_logo lock up:DIGITAL:PNG:Reverse:UA_CENG_RGB_Limited_reverse.png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4690388"/>
            <a:ext cx="3638098" cy="34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unireldata:Shared:_UR_CLIENTS:OUR:2014:OUR140527_DE_BrandArchitecture:MASTER LOGOS:CENG_140611_DE_BrandArchitecture_Folder:UA_CENG_logo lock up:DIGITAL:PNG:Reverse:UA_CENG_RGB_Primary_reverse.png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1216349"/>
            <a:ext cx="3571688" cy="5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unireldata:Shared:_UR_CLIENTS:OUR:2014:OUR140527_DE_BrandArchitecture:MASTER LOGOS:CENG_140611_DE_BrandArchitecture_Folder:UA_CENG_logo lock up:DIGITAL:PNG:Reverse:UA_CENG_RGB_Promo_reverse.png"/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3474024"/>
            <a:ext cx="3571688" cy="61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640080"/>
            <a:chOff x="246543" y="219"/>
            <a:chExt cx="9144000" cy="64008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11"/>
            <a:srcRect l="92" t="20961" r="3103" b="54851"/>
            <a:stretch/>
          </p:blipFill>
          <p:spPr>
            <a:xfrm>
              <a:off x="246543" y="10081"/>
              <a:ext cx="9144000" cy="629999"/>
            </a:xfrm>
            <a:prstGeom prst="rect">
              <a:avLst/>
            </a:prstGeom>
            <a:solidFill>
              <a:srgbClr val="0C234B"/>
            </a:solidFill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246543" y="219"/>
              <a:ext cx="9144000" cy="640080"/>
              <a:chOff x="-380986" y="-193642"/>
              <a:chExt cx="9144000" cy="640080"/>
            </a:xfrm>
          </p:grpSpPr>
          <p:sp>
            <p:nvSpPr>
              <p:cNvPr id="9" name="TextBox 8"/>
              <p:cNvSpPr txBox="1"/>
              <p:nvPr userDrawn="1"/>
            </p:nvSpPr>
            <p:spPr>
              <a:xfrm>
                <a:off x="-380986" y="-193642"/>
                <a:ext cx="9144000" cy="640080"/>
              </a:xfrm>
              <a:prstGeom prst="rect">
                <a:avLst/>
              </a:prstGeom>
              <a:solidFill>
                <a:srgbClr val="0C234B">
                  <a:alpha val="8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0" name="Picture 9" descr="unireldata:Shared:_UR_CLIENTS:OUR:2014:OUR140527_DE_BrandArchitecture:MASTER LOGOS:CENG_140611_DE_BrandArchitecture_Folder:UA_CENG_logo lock up:DIGITAL:PNG:Reverse:UA_CENG_RGB_Primary_reverse.png"/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488" y="-51319"/>
                <a:ext cx="2359181" cy="376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Implantable Bone Sensors for Monitoring Fracture Healing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70025"/>
          </a:xfrm>
        </p:spPr>
        <p:txBody>
          <a:bodyPr>
            <a:no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Leonel Almanzar</a:t>
            </a:r>
          </a:p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David Margolis</a:t>
            </a:r>
          </a:p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Arizona: Orthopedic Surgery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Space Grant Symposium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96347-181C-29FB-72C2-D808C57B7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EB14A-D002-BDA9-4CBA-DD1B9755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03" y="1943134"/>
            <a:ext cx="7566794" cy="29717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For the first five weeks, the strain decrease</a:t>
            </a:r>
          </a:p>
          <a:p>
            <a:r>
              <a:rPr lang="en-US" sz="2400" dirty="0">
                <a:solidFill>
                  <a:schemeClr val="tx1"/>
                </a:solidFill>
              </a:rPr>
              <a:t>After Week 10, the strain goes 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From our initial testing, the sensors are showing good data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C36A1-48F0-208C-6EF4-7C825A378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49"/>
          <a:stretch/>
        </p:blipFill>
        <p:spPr>
          <a:xfrm>
            <a:off x="1203552" y="3761410"/>
            <a:ext cx="6736896" cy="2306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6B429-55E8-FC4C-ECD0-19D66312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11CE4-D25A-994F-A82B-0455DEA7F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B787-3897-7746-582C-ED5C7B69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9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02" y="1943134"/>
            <a:ext cx="7772399" cy="29717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Continuing to improve the use of these sensors will be critical for astronauts in space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Analyzing strain and stress with other data will clearly show bone health and density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Hopefully, one day these sensors will be in space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402CC-0D21-9153-47A8-88B408BCE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BC4E8-59A8-26D6-3727-720B6C92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39E7D-5F0D-F332-5D27-71300BE6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2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03" y="1943134"/>
            <a:ext cx="7566794" cy="2971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PI: Dr. David Margolis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Space Grant Manager: Michelle Coe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Lab Manager: David Gonzales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PhD Student: Gerardo Figueroa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402CC-0D21-9153-47A8-88B408BCE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BC4E8-59A8-26D6-3727-720B6C92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E0379-4DF4-2971-300B-DBF20A48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0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5CB8EE-AAA3-3B72-EA88-EACA92EB4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EABE96-9389-D723-03C2-2153AB28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86BEC-246E-5DC3-DBCC-417FA423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Statement of Problem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98" y="2072850"/>
            <a:ext cx="7772400" cy="29717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 need weight to be healthy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Astronauts loose bone mass due to to microgravity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method to monitor bone health in space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Implantable sensors we are currently using to measure fracture healing may be useful to monitor bone health in space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60A38-8BBC-95F1-440C-D532A678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7FD24D-86DD-7C25-B4D1-0BF7AC1E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6032D-A9FD-99BD-27DE-1FD69E80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6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98" y="2072850"/>
            <a:ext cx="7772400" cy="297173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 Osseo surface (bone surface) sensors onto fractured sheep femur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and collect the strain and load the sheep place on their femur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 the strain over time to see fracture healing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67D7B-AA98-7E9B-92B0-F6AC5C25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F2641-0847-5AF9-D35A-85649EAC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C6E1-F80F-D17D-381A-D10EF4CA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3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4EAD3-E504-8AAC-F279-455ECEEC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B1C1D-D771-8E59-7906-06E74F46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C6E95311-B2CB-E8AE-C299-8DF767A81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939649"/>
              </p:ext>
            </p:extLst>
          </p:nvPr>
        </p:nvGraphicFramePr>
        <p:xfrm>
          <a:off x="350675" y="1695012"/>
          <a:ext cx="8442649" cy="346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A91BCB0-2403-A8C7-55D4-68350057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2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Wireless Telemetry Setup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649CBE-A0D5-E23F-D16F-F027397F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79" y="2072850"/>
            <a:ext cx="4014521" cy="29717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is powered using magnetic resonance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is collected using near-field communication (NFC) with the antennas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scans for the data on the sensor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F1003-28C6-EDFE-4A18-2B7855433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BC9EF-80D5-18B7-336A-9997D27C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46B5-1E91-8E35-8CC5-F381BA07D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" t="27885" r="68665" b="6938"/>
          <a:stretch/>
        </p:blipFill>
        <p:spPr>
          <a:xfrm>
            <a:off x="5384119" y="1441657"/>
            <a:ext cx="2616653" cy="2072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046B5-1E91-8E35-8CC5-F381BA07D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0" t="27047" r="2894" b="6987"/>
          <a:stretch/>
        </p:blipFill>
        <p:spPr>
          <a:xfrm>
            <a:off x="4581706" y="3603282"/>
            <a:ext cx="4221481" cy="1634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F5B76C-4357-2065-3317-250CEDEC6585}"/>
              </a:ext>
            </a:extLst>
          </p:cNvPr>
          <p:cNvSpPr txBox="1"/>
          <p:nvPr/>
        </p:nvSpPr>
        <p:spPr>
          <a:xfrm>
            <a:off x="4021224" y="5238508"/>
            <a:ext cx="534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1: photograph of the Osseo surface sensor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2: Functional block diagram of sensor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13D9D4-7FB3-ABA0-835D-42213916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4EAD3-E504-8AAC-F279-455ECEEC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B1C1D-D771-8E59-7906-06E74F46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pic>
        <p:nvPicPr>
          <p:cNvPr id="5" name="Picture 4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465B02A7-3771-6F21-27C0-8216FD856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98"/>
          <a:stretch/>
        </p:blipFill>
        <p:spPr>
          <a:xfrm>
            <a:off x="5131634" y="3429000"/>
            <a:ext cx="3235126" cy="19803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C548E1-C8E6-DF56-5383-B1B0C78D2F07}"/>
              </a:ext>
            </a:extLst>
          </p:cNvPr>
          <p:cNvSpPr txBox="1">
            <a:spLocks/>
          </p:cNvSpPr>
          <p:nvPr/>
        </p:nvSpPr>
        <p:spPr>
          <a:xfrm>
            <a:off x="557479" y="2072850"/>
            <a:ext cx="4014521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Sheep walks on treadmill for around 1-2 min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the strain on the bone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correct data using video and graphs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sheep being sheared by a person&#10;&#10;Description automatically generated">
            <a:extLst>
              <a:ext uri="{FF2B5EF4-FFF2-40B4-BE49-F238E27FC236}">
                <a16:creationId xmlns:a16="http://schemas.microsoft.com/office/drawing/2014/main" id="{3AFD966D-8CA4-2799-F724-23AD8EBF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34" y="1528107"/>
            <a:ext cx="3235126" cy="1822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AE44CB-56DF-DCD4-F406-2B6D9FC31F9A}"/>
              </a:ext>
            </a:extLst>
          </p:cNvPr>
          <p:cNvSpPr txBox="1"/>
          <p:nvPr/>
        </p:nvSpPr>
        <p:spPr>
          <a:xfrm>
            <a:off x="4077976" y="5263712"/>
            <a:ext cx="534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3: Video of sheep walking on treadmill and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4: Strain vs time graph showing walking pattern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19D9405-983C-99B6-D82B-BC3173AE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Rocking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4EAD3-E504-8AAC-F279-455ECEEC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B1C1D-D771-8E59-7906-06E74F46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0AB9B3-D710-828F-8B89-5C2ED8BB3E00}"/>
              </a:ext>
            </a:extLst>
          </p:cNvPr>
          <p:cNvSpPr txBox="1">
            <a:spLocks/>
          </p:cNvSpPr>
          <p:nvPr/>
        </p:nvSpPr>
        <p:spPr>
          <a:xfrm>
            <a:off x="557479" y="2072850"/>
            <a:ext cx="4014521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the sheep back and forth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how much strain and load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time and video to accurately align the load and strain data</a:t>
            </a:r>
          </a:p>
        </p:txBody>
      </p:sp>
      <p:pic>
        <p:nvPicPr>
          <p:cNvPr id="10" name="Picture 9" descr="A person using a machine to trim a sheep&#10;&#10;Description automatically generated">
            <a:extLst>
              <a:ext uri="{FF2B5EF4-FFF2-40B4-BE49-F238E27FC236}">
                <a16:creationId xmlns:a16="http://schemas.microsoft.com/office/drawing/2014/main" id="{6866D975-1458-83BB-0FB4-7E3F1484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537" y="2286000"/>
            <a:ext cx="405765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96303-254A-A094-209C-6A1B3FF366CB}"/>
              </a:ext>
            </a:extLst>
          </p:cNvPr>
          <p:cNvSpPr txBox="1"/>
          <p:nvPr/>
        </p:nvSpPr>
        <p:spPr>
          <a:xfrm>
            <a:off x="4103141" y="4674836"/>
            <a:ext cx="534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5: Video of sheep rocking while collecting load and strain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183D013-8AB5-6728-4B37-54D58C1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1671B9-0CD4-2E81-178A-8BBA10C9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4"/>
          <a:stretch/>
        </p:blipFill>
        <p:spPr>
          <a:xfrm>
            <a:off x="128793" y="1916581"/>
            <a:ext cx="8886414" cy="3024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76EFF-9273-28DE-A3D5-8ED5390ED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E3F9E-EF90-1564-3AB9-C7A64505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2C6E53-9058-4EAA-19C7-523CC2297CEB}"/>
              </a:ext>
            </a:extLst>
          </p:cNvPr>
          <p:cNvSpPr txBox="1"/>
          <p:nvPr/>
        </p:nvSpPr>
        <p:spPr>
          <a:xfrm>
            <a:off x="1630524" y="4872158"/>
            <a:ext cx="5882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6: Average Peak to Peak Strain between Week 5 and Week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BF2C-AE93-ACDC-EFDA-A7F51C23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7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A45F93E-BB27-2BD3-02BD-8BAB71C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939"/>
            <a:ext cx="7772400" cy="68507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68AF8C-1237-CBAF-ABA7-E31AD554CE28}"/>
              </a:ext>
            </a:extLst>
          </p:cNvPr>
          <p:cNvGrpSpPr/>
          <p:nvPr/>
        </p:nvGrpSpPr>
        <p:grpSpPr>
          <a:xfrm>
            <a:off x="310198" y="2188495"/>
            <a:ext cx="8523603" cy="2555335"/>
            <a:chOff x="309689" y="1278198"/>
            <a:chExt cx="8523603" cy="25553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A35B8B-1CDE-BBA4-92C5-D665988DFA31}"/>
                </a:ext>
              </a:extLst>
            </p:cNvPr>
            <p:cNvSpPr txBox="1"/>
            <p:nvPr/>
          </p:nvSpPr>
          <p:spPr>
            <a:xfrm>
              <a:off x="494506" y="342926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5C8FA1-DAE4-FE9D-124A-78FAD607A94E}"/>
                </a:ext>
              </a:extLst>
            </p:cNvPr>
            <p:cNvSpPr txBox="1"/>
            <p:nvPr/>
          </p:nvSpPr>
          <p:spPr>
            <a:xfrm>
              <a:off x="1795962" y="344775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6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DC7751-2C3C-6A1A-8A25-C6AB3BA9F332}"/>
                </a:ext>
              </a:extLst>
            </p:cNvPr>
            <p:cNvSpPr txBox="1"/>
            <p:nvPr/>
          </p:nvSpPr>
          <p:spPr>
            <a:xfrm>
              <a:off x="2908635" y="346359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9774F-302D-34E6-4677-5EB0C3476C95}"/>
                </a:ext>
              </a:extLst>
            </p:cNvPr>
            <p:cNvSpPr txBox="1"/>
            <p:nvPr/>
          </p:nvSpPr>
          <p:spPr>
            <a:xfrm>
              <a:off x="4019306" y="346359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CC70BC-D786-8C45-8498-00139A1C60A6}"/>
                </a:ext>
              </a:extLst>
            </p:cNvPr>
            <p:cNvSpPr txBox="1"/>
            <p:nvPr/>
          </p:nvSpPr>
          <p:spPr>
            <a:xfrm>
              <a:off x="5162605" y="3464060"/>
              <a:ext cx="1014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10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99ED34-50D4-913E-6018-2DD39E749FD5}"/>
                </a:ext>
              </a:extLst>
            </p:cNvPr>
            <p:cNvSpPr txBox="1"/>
            <p:nvPr/>
          </p:nvSpPr>
          <p:spPr>
            <a:xfrm>
              <a:off x="6370243" y="3463598"/>
              <a:ext cx="1014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11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9FB05C-71E4-5EB3-E66D-1F222B47AE58}"/>
                </a:ext>
              </a:extLst>
            </p:cNvPr>
            <p:cNvGrpSpPr/>
            <p:nvPr/>
          </p:nvGrpSpPr>
          <p:grpSpPr>
            <a:xfrm>
              <a:off x="309689" y="1278198"/>
              <a:ext cx="8523603" cy="2185400"/>
              <a:chOff x="389809" y="1269112"/>
              <a:chExt cx="8523603" cy="2185400"/>
            </a:xfrm>
          </p:grpSpPr>
          <p:pic>
            <p:nvPicPr>
              <p:cNvPr id="11" name="Picture 10" descr="X-ray of a broken arm&#10;&#10;Description automatically generated">
                <a:extLst>
                  <a:ext uri="{FF2B5EF4-FFF2-40B4-BE49-F238E27FC236}">
                    <a16:creationId xmlns:a16="http://schemas.microsoft.com/office/drawing/2014/main" id="{5840596C-ACFD-220E-4672-3F2712E41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3564" t="11987" b="2662"/>
              <a:stretch/>
            </p:blipFill>
            <p:spPr>
              <a:xfrm rot="10800000">
                <a:off x="389809" y="1329047"/>
                <a:ext cx="1279640" cy="2099953"/>
              </a:xfrm>
              <a:prstGeom prst="rect">
                <a:avLst/>
              </a:prstGeom>
            </p:spPr>
          </p:pic>
          <p:pic>
            <p:nvPicPr>
              <p:cNvPr id="12" name="Picture 11" descr="X-ray of a broken bone&#10;&#10;Description automatically generated">
                <a:extLst>
                  <a:ext uri="{FF2B5EF4-FFF2-40B4-BE49-F238E27FC236}">
                    <a16:creationId xmlns:a16="http://schemas.microsoft.com/office/drawing/2014/main" id="{367988EA-773B-960D-0B8D-C2B5EE9D6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155" r="20247" b="11562"/>
              <a:stretch/>
            </p:blipFill>
            <p:spPr>
              <a:xfrm rot="10800000">
                <a:off x="1849409" y="1334718"/>
                <a:ext cx="959155" cy="2099953"/>
              </a:xfrm>
              <a:prstGeom prst="rect">
                <a:avLst/>
              </a:prstGeom>
            </p:spPr>
          </p:pic>
          <p:pic>
            <p:nvPicPr>
              <p:cNvPr id="13" name="Picture 12" descr="X-ray of a leg with a screw attached to it&#10;&#10;Description automatically generated">
                <a:extLst>
                  <a:ext uri="{FF2B5EF4-FFF2-40B4-BE49-F238E27FC236}">
                    <a16:creationId xmlns:a16="http://schemas.microsoft.com/office/drawing/2014/main" id="{4A428AA3-60B2-3B2C-7B2C-52C79D7174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961" t="25217"/>
              <a:stretch/>
            </p:blipFill>
            <p:spPr>
              <a:xfrm rot="10800000">
                <a:off x="2983873" y="1341803"/>
                <a:ext cx="924165" cy="2099953"/>
              </a:xfrm>
              <a:prstGeom prst="rect">
                <a:avLst/>
              </a:prstGeom>
            </p:spPr>
          </p:pic>
          <p:pic>
            <p:nvPicPr>
              <p:cNvPr id="14" name="Picture 13" descr="X-ray of a bone with screws&#10;&#10;Description automatically generated">
                <a:extLst>
                  <a:ext uri="{FF2B5EF4-FFF2-40B4-BE49-F238E27FC236}">
                    <a16:creationId xmlns:a16="http://schemas.microsoft.com/office/drawing/2014/main" id="{099A228B-3AE6-0113-91FE-F325E89AA6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0931" r="7683"/>
              <a:stretch/>
            </p:blipFill>
            <p:spPr>
              <a:xfrm rot="10800000">
                <a:off x="4083346" y="1307382"/>
                <a:ext cx="1025713" cy="2134374"/>
              </a:xfrm>
              <a:prstGeom prst="rect">
                <a:avLst/>
              </a:prstGeom>
            </p:spPr>
          </p:pic>
          <p:pic>
            <p:nvPicPr>
              <p:cNvPr id="15" name="Picture 14" descr="X-ray of a bone with a screw attached to it&#10;&#10;Description automatically generated">
                <a:extLst>
                  <a:ext uri="{FF2B5EF4-FFF2-40B4-BE49-F238E27FC236}">
                    <a16:creationId xmlns:a16="http://schemas.microsoft.com/office/drawing/2014/main" id="{9304C65D-51C7-68B4-015B-C3132A7F22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813" r="23914" b="12912"/>
              <a:stretch/>
            </p:blipFill>
            <p:spPr>
              <a:xfrm rot="10800000">
                <a:off x="5287118" y="1307382"/>
                <a:ext cx="926181" cy="2134374"/>
              </a:xfrm>
              <a:prstGeom prst="rect">
                <a:avLst/>
              </a:prstGeom>
            </p:spPr>
          </p:pic>
          <p:pic>
            <p:nvPicPr>
              <p:cNvPr id="16" name="Picture 15" descr="X-ray of a bone with a screw attached to it&#10;&#10;Description automatically generated">
                <a:extLst>
                  <a:ext uri="{FF2B5EF4-FFF2-40B4-BE49-F238E27FC236}">
                    <a16:creationId xmlns:a16="http://schemas.microsoft.com/office/drawing/2014/main" id="{8CD98112-8B33-F276-C7D1-B13793FA64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618" t="7777" r="15126" b="20636"/>
              <a:stretch/>
            </p:blipFill>
            <p:spPr>
              <a:xfrm rot="10800000">
                <a:off x="6391358" y="1294624"/>
                <a:ext cx="1139808" cy="2159888"/>
              </a:xfrm>
              <a:prstGeom prst="rect">
                <a:avLst/>
              </a:prstGeom>
            </p:spPr>
          </p:pic>
          <p:pic>
            <p:nvPicPr>
              <p:cNvPr id="17" name="Picture 16" descr="X-ray of a broken leg&#10;&#10;Description automatically generated">
                <a:extLst>
                  <a:ext uri="{FF2B5EF4-FFF2-40B4-BE49-F238E27FC236}">
                    <a16:creationId xmlns:a16="http://schemas.microsoft.com/office/drawing/2014/main" id="{463D27D3-7FAF-61DC-5FCA-F10543A479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966" t="11562" r="8455" b="23333"/>
              <a:stretch/>
            </p:blipFill>
            <p:spPr>
              <a:xfrm rot="10800000">
                <a:off x="7703656" y="1269112"/>
                <a:ext cx="1209756" cy="215988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5FBCF5-FBEE-374F-75AB-C385CC56DEBF}"/>
                </a:ext>
              </a:extLst>
            </p:cNvPr>
            <p:cNvSpPr txBox="1"/>
            <p:nvPr/>
          </p:nvSpPr>
          <p:spPr>
            <a:xfrm>
              <a:off x="7718379" y="3464201"/>
              <a:ext cx="1014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Week 12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5B13684-1EFF-3077-CE61-895FBD4F5F33}"/>
              </a:ext>
            </a:extLst>
          </p:cNvPr>
          <p:cNvSpPr txBox="1"/>
          <p:nvPr/>
        </p:nvSpPr>
        <p:spPr>
          <a:xfrm>
            <a:off x="808268" y="3268439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05466E-DB25-FCE3-ADF1-D8BEF5D20240}"/>
              </a:ext>
            </a:extLst>
          </p:cNvPr>
          <p:cNvSpPr txBox="1"/>
          <p:nvPr/>
        </p:nvSpPr>
        <p:spPr>
          <a:xfrm>
            <a:off x="2345576" y="3303136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00D949-EE27-9D51-5490-6A066D82DDB9}"/>
              </a:ext>
            </a:extLst>
          </p:cNvPr>
          <p:cNvSpPr txBox="1"/>
          <p:nvPr/>
        </p:nvSpPr>
        <p:spPr>
          <a:xfrm>
            <a:off x="3362392" y="3453481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6AAC55-391E-2F9E-109F-66620C7E64A1}"/>
              </a:ext>
            </a:extLst>
          </p:cNvPr>
          <p:cNvSpPr txBox="1"/>
          <p:nvPr/>
        </p:nvSpPr>
        <p:spPr>
          <a:xfrm>
            <a:off x="4516591" y="3730104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1C122-E06A-6CF4-4CE3-D44716C18784}"/>
              </a:ext>
            </a:extLst>
          </p:cNvPr>
          <p:cNvSpPr txBox="1"/>
          <p:nvPr/>
        </p:nvSpPr>
        <p:spPr>
          <a:xfrm>
            <a:off x="5753897" y="3651365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D025E-7317-ECBE-2C36-018B27582735}"/>
              </a:ext>
            </a:extLst>
          </p:cNvPr>
          <p:cNvSpPr txBox="1"/>
          <p:nvPr/>
        </p:nvSpPr>
        <p:spPr>
          <a:xfrm>
            <a:off x="6872318" y="3731807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6AFF89-30CD-4FBC-CF1B-FB491BF48EFE}"/>
              </a:ext>
            </a:extLst>
          </p:cNvPr>
          <p:cNvSpPr txBox="1"/>
          <p:nvPr/>
        </p:nvSpPr>
        <p:spPr>
          <a:xfrm>
            <a:off x="8218518" y="3651364"/>
            <a:ext cx="2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AEDA2D-C2F8-02C1-7ADC-710EF0CEC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479" y="5701004"/>
            <a:ext cx="814121" cy="1086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1FA8D8-B270-CA56-1BA5-99671E4EC2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1365" y="5701004"/>
            <a:ext cx="1031822" cy="10868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7043622-9ED1-91A3-12F1-4B4214DDCFB2}"/>
              </a:ext>
            </a:extLst>
          </p:cNvPr>
          <p:cNvSpPr txBox="1"/>
          <p:nvPr/>
        </p:nvSpPr>
        <p:spPr>
          <a:xfrm>
            <a:off x="2488410" y="4860489"/>
            <a:ext cx="4167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8: X-ray images between Week 5 to Week 12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4A4B0B6-4E70-37D9-D141-E67C4FAD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08516"/>
      </p:ext>
    </p:extLst>
  </p:cSld>
  <p:clrMapOvr>
    <a:masterClrMapping/>
  </p:clrMapOvr>
</p:sld>
</file>

<file path=ppt/theme/theme1.xml><?xml version="1.0" encoding="utf-8"?>
<a:theme xmlns:a="http://schemas.openxmlformats.org/drawingml/2006/main" name="engr2015_tmplt_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engr2015_tmplt_standard</Template>
  <TotalTime>4291</TotalTime>
  <Words>425</Words>
  <Application>Microsoft Office PowerPoint</Application>
  <PresentationFormat>On-screen Show (4:3)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Verdana</vt:lpstr>
      <vt:lpstr>engr2015_tmplt_standard</vt:lpstr>
      <vt:lpstr>Implantable Bone Sensors for Monitoring Fracture Healing</vt:lpstr>
      <vt:lpstr>Statement of Problem</vt:lpstr>
      <vt:lpstr>Objectives</vt:lpstr>
      <vt:lpstr>Methods</vt:lpstr>
      <vt:lpstr>Wireless Telemetry Setup</vt:lpstr>
      <vt:lpstr>Walking</vt:lpstr>
      <vt:lpstr>Rocking</vt:lpstr>
      <vt:lpstr>Results</vt:lpstr>
      <vt:lpstr>Results</vt:lpstr>
      <vt:lpstr>Interpretation</vt:lpstr>
      <vt:lpstr>Impact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TEXT</dc:title>
  <dc:creator>Figueroa, Gerardo - (gerardofigueroa)</dc:creator>
  <cp:lastModifiedBy>Michelle A. Coe</cp:lastModifiedBy>
  <cp:revision>11</cp:revision>
  <dcterms:created xsi:type="dcterms:W3CDTF">2024-02-04T21:20:14Z</dcterms:created>
  <dcterms:modified xsi:type="dcterms:W3CDTF">2024-04-09T22:06:24Z</dcterms:modified>
</cp:coreProperties>
</file>